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3" r:id="rId3"/>
    <p:sldId id="279" r:id="rId4"/>
    <p:sldId id="267" r:id="rId5"/>
    <p:sldId id="281" r:id="rId6"/>
    <p:sldId id="287" r:id="rId7"/>
    <p:sldId id="271" r:id="rId8"/>
    <p:sldId id="282" r:id="rId9"/>
    <p:sldId id="291" r:id="rId10"/>
    <p:sldId id="293" r:id="rId11"/>
    <p:sldId id="294" r:id="rId12"/>
    <p:sldId id="292" r:id="rId13"/>
    <p:sldId id="269" r:id="rId14"/>
    <p:sldId id="277" r:id="rId15"/>
    <p:sldId id="285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00FF"/>
    <a:srgbClr val="0000FF"/>
    <a:srgbClr val="CC00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Milena" userId="27e1c7e2e9ae1354" providerId="LiveId" clId="{0CE426DC-218F-4259-86FF-5852CC1BA274}"/>
    <pc:docChg chg="undo custSel addSld modSld sldOrd">
      <pc:chgData name="Ana Milena" userId="27e1c7e2e9ae1354" providerId="LiveId" clId="{0CE426DC-218F-4259-86FF-5852CC1BA274}" dt="2021-05-18T10:51:44.539" v="84" actId="20577"/>
      <pc:docMkLst>
        <pc:docMk/>
      </pc:docMkLst>
      <pc:sldChg chg="modSp mod">
        <pc:chgData name="Ana Milena" userId="27e1c7e2e9ae1354" providerId="LiveId" clId="{0CE426DC-218F-4259-86FF-5852CC1BA274}" dt="2021-05-18T03:54:00.871" v="70" actId="1076"/>
        <pc:sldMkLst>
          <pc:docMk/>
          <pc:sldMk cId="253308441" sldId="256"/>
        </pc:sldMkLst>
        <pc:spChg chg="mod">
          <ac:chgData name="Ana Milena" userId="27e1c7e2e9ae1354" providerId="LiveId" clId="{0CE426DC-218F-4259-86FF-5852CC1BA274}" dt="2021-05-18T03:54:00.871" v="70" actId="1076"/>
          <ac:spMkLst>
            <pc:docMk/>
            <pc:sldMk cId="253308441" sldId="256"/>
            <ac:spMk id="2" creationId="{BC802D1B-C679-4793-85A8-450C42348133}"/>
          </ac:spMkLst>
        </pc:spChg>
      </pc:sldChg>
      <pc:sldChg chg="delSp modSp mod delAnim modAnim">
        <pc:chgData name="Ana Milena" userId="27e1c7e2e9ae1354" providerId="LiveId" clId="{0CE426DC-218F-4259-86FF-5852CC1BA274}" dt="2021-05-17T19:10:20.898" v="53"/>
        <pc:sldMkLst>
          <pc:docMk/>
          <pc:sldMk cId="2436704195" sldId="267"/>
        </pc:sldMkLst>
        <pc:spChg chg="del mod">
          <ac:chgData name="Ana Milena" userId="27e1c7e2e9ae1354" providerId="LiveId" clId="{0CE426DC-218F-4259-86FF-5852CC1BA274}" dt="2021-05-17T18:45:43.343" v="29" actId="478"/>
          <ac:spMkLst>
            <pc:docMk/>
            <pc:sldMk cId="2436704195" sldId="267"/>
            <ac:spMk id="7" creationId="{68D9FDEF-F3ED-4BCF-94A3-41E10A4A598F}"/>
          </ac:spMkLst>
        </pc:spChg>
        <pc:spChg chg="del">
          <ac:chgData name="Ana Milena" userId="27e1c7e2e9ae1354" providerId="LiveId" clId="{0CE426DC-218F-4259-86FF-5852CC1BA274}" dt="2021-05-17T18:44:43.173" v="15" actId="478"/>
          <ac:spMkLst>
            <pc:docMk/>
            <pc:sldMk cId="2436704195" sldId="267"/>
            <ac:spMk id="9" creationId="{BFF5F4F3-E237-4096-BE1B-825A519D572F}"/>
          </ac:spMkLst>
        </pc:spChg>
        <pc:spChg chg="del">
          <ac:chgData name="Ana Milena" userId="27e1c7e2e9ae1354" providerId="LiveId" clId="{0CE426DC-218F-4259-86FF-5852CC1BA274}" dt="2021-05-17T18:42:17.806" v="5" actId="478"/>
          <ac:spMkLst>
            <pc:docMk/>
            <pc:sldMk cId="2436704195" sldId="267"/>
            <ac:spMk id="13" creationId="{8EF399F3-713C-45AA-AB3A-FC4C2E9B3B1E}"/>
          </ac:spMkLst>
        </pc:spChg>
        <pc:spChg chg="del">
          <ac:chgData name="Ana Milena" userId="27e1c7e2e9ae1354" providerId="LiveId" clId="{0CE426DC-218F-4259-86FF-5852CC1BA274}" dt="2021-05-17T18:42:12.446" v="4" actId="478"/>
          <ac:spMkLst>
            <pc:docMk/>
            <pc:sldMk cId="2436704195" sldId="267"/>
            <ac:spMk id="15" creationId="{0641FB63-414D-4A09-BE2F-447DA9305BCD}"/>
          </ac:spMkLst>
        </pc:spChg>
        <pc:spChg chg="del">
          <ac:chgData name="Ana Milena" userId="27e1c7e2e9ae1354" providerId="LiveId" clId="{0CE426DC-218F-4259-86FF-5852CC1BA274}" dt="2021-05-17T18:42:10.266" v="3" actId="478"/>
          <ac:spMkLst>
            <pc:docMk/>
            <pc:sldMk cId="2436704195" sldId="267"/>
            <ac:spMk id="46" creationId="{C0B2DE85-78DC-46CC-A1AD-E1B4C2FD87F2}"/>
          </ac:spMkLst>
        </pc:spChg>
        <pc:spChg chg="del">
          <ac:chgData name="Ana Milena" userId="27e1c7e2e9ae1354" providerId="LiveId" clId="{0CE426DC-218F-4259-86FF-5852CC1BA274}" dt="2021-05-17T18:42:20.854" v="6" actId="21"/>
          <ac:spMkLst>
            <pc:docMk/>
            <pc:sldMk cId="2436704195" sldId="267"/>
            <ac:spMk id="48" creationId="{AAC3AEED-D346-4C36-8424-97C6497A6F90}"/>
          </ac:spMkLst>
        </pc:spChg>
        <pc:picChg chg="mod">
          <ac:chgData name="Ana Milena" userId="27e1c7e2e9ae1354" providerId="LiveId" clId="{0CE426DC-218F-4259-86FF-5852CC1BA274}" dt="2021-05-17T18:45:57.742" v="30" actId="1076"/>
          <ac:picMkLst>
            <pc:docMk/>
            <pc:sldMk cId="2436704195" sldId="267"/>
            <ac:picMk id="17" creationId="{80863228-A28C-42C2-BFF9-93D168E1A742}"/>
          </ac:picMkLst>
        </pc:picChg>
        <pc:cxnChg chg="mod">
          <ac:chgData name="Ana Milena" userId="27e1c7e2e9ae1354" providerId="LiveId" clId="{0CE426DC-218F-4259-86FF-5852CC1BA274}" dt="2021-05-17T18:45:57.742" v="30" actId="1076"/>
          <ac:cxnSpMkLst>
            <pc:docMk/>
            <pc:sldMk cId="2436704195" sldId="267"/>
            <ac:cxnSpMk id="32" creationId="{2DDEDCF5-650F-4AC1-BA75-64A9A741C3B1}"/>
          </ac:cxnSpMkLst>
        </pc:cxnChg>
        <pc:cxnChg chg="mod">
          <ac:chgData name="Ana Milena" userId="27e1c7e2e9ae1354" providerId="LiveId" clId="{0CE426DC-218F-4259-86FF-5852CC1BA274}" dt="2021-05-17T18:45:57.742" v="30" actId="1076"/>
          <ac:cxnSpMkLst>
            <pc:docMk/>
            <pc:sldMk cId="2436704195" sldId="267"/>
            <ac:cxnSpMk id="39" creationId="{4989E98B-841B-4810-B6A0-FFA216504AEC}"/>
          </ac:cxnSpMkLst>
        </pc:cxnChg>
      </pc:sldChg>
      <pc:sldChg chg="ord">
        <pc:chgData name="Ana Milena" userId="27e1c7e2e9ae1354" providerId="LiveId" clId="{0CE426DC-218F-4259-86FF-5852CC1BA274}" dt="2021-05-18T10:50:17.489" v="72"/>
        <pc:sldMkLst>
          <pc:docMk/>
          <pc:sldMk cId="2989619443" sldId="268"/>
        </pc:sldMkLst>
      </pc:sldChg>
      <pc:sldChg chg="modSp mod ord">
        <pc:chgData name="Ana Milena" userId="27e1c7e2e9ae1354" providerId="LiveId" clId="{0CE426DC-218F-4259-86FF-5852CC1BA274}" dt="2021-05-18T10:51:26.229" v="80"/>
        <pc:sldMkLst>
          <pc:docMk/>
          <pc:sldMk cId="3591850816" sldId="269"/>
        </pc:sldMkLst>
        <pc:spChg chg="mod">
          <ac:chgData name="Ana Milena" userId="27e1c7e2e9ae1354" providerId="LiveId" clId="{0CE426DC-218F-4259-86FF-5852CC1BA274}" dt="2021-05-18T10:51:08.569" v="78" actId="20577"/>
          <ac:spMkLst>
            <pc:docMk/>
            <pc:sldMk cId="3591850816" sldId="269"/>
            <ac:spMk id="10" creationId="{45388ADD-81AB-427E-B5E1-16D852E035F9}"/>
          </ac:spMkLst>
        </pc:spChg>
      </pc:sldChg>
      <pc:sldChg chg="modSp mod">
        <pc:chgData name="Ana Milena" userId="27e1c7e2e9ae1354" providerId="LiveId" clId="{0CE426DC-218F-4259-86FF-5852CC1BA274}" dt="2021-05-18T10:51:35.264" v="82" actId="20577"/>
        <pc:sldMkLst>
          <pc:docMk/>
          <pc:sldMk cId="3594294134" sldId="271"/>
        </pc:sldMkLst>
        <pc:spChg chg="mod">
          <ac:chgData name="Ana Milena" userId="27e1c7e2e9ae1354" providerId="LiveId" clId="{0CE426DC-218F-4259-86FF-5852CC1BA274}" dt="2021-05-18T10:51:35.264" v="82" actId="20577"/>
          <ac:spMkLst>
            <pc:docMk/>
            <pc:sldMk cId="3594294134" sldId="271"/>
            <ac:spMk id="22" creationId="{24131096-6502-4852-93D5-09925C52B4C0}"/>
          </ac:spMkLst>
        </pc:spChg>
      </pc:sldChg>
      <pc:sldChg chg="delSp mod">
        <pc:chgData name="Ana Milena" userId="27e1c7e2e9ae1354" providerId="LiveId" clId="{0CE426DC-218F-4259-86FF-5852CC1BA274}" dt="2021-05-17T19:50:08.002" v="61" actId="478"/>
        <pc:sldMkLst>
          <pc:docMk/>
          <pc:sldMk cId="388664673" sldId="277"/>
        </pc:sldMkLst>
        <pc:spChg chg="del">
          <ac:chgData name="Ana Milena" userId="27e1c7e2e9ae1354" providerId="LiveId" clId="{0CE426DC-218F-4259-86FF-5852CC1BA274}" dt="2021-05-17T19:50:08.002" v="61" actId="478"/>
          <ac:spMkLst>
            <pc:docMk/>
            <pc:sldMk cId="388664673" sldId="277"/>
            <ac:spMk id="8" creationId="{5947A042-0318-425A-811B-633E6368B232}"/>
          </ac:spMkLst>
        </pc:spChg>
      </pc:sldChg>
      <pc:sldChg chg="addSp modSp mod modAnim">
        <pc:chgData name="Ana Milena" userId="27e1c7e2e9ae1354" providerId="LiveId" clId="{0CE426DC-218F-4259-86FF-5852CC1BA274}" dt="2021-05-17T19:41:26.618" v="60"/>
        <pc:sldMkLst>
          <pc:docMk/>
          <pc:sldMk cId="837615502" sldId="281"/>
        </pc:sldMkLst>
        <pc:spChg chg="mod">
          <ac:chgData name="Ana Milena" userId="27e1c7e2e9ae1354" providerId="LiveId" clId="{0CE426DC-218F-4259-86FF-5852CC1BA274}" dt="2021-05-17T18:42:52.190" v="14" actId="1076"/>
          <ac:spMkLst>
            <pc:docMk/>
            <pc:sldMk cId="837615502" sldId="281"/>
            <ac:spMk id="7" creationId="{582ADD8B-F786-4476-A136-A59D6E8FAD4B}"/>
          </ac:spMkLst>
        </pc:spChg>
        <pc:spChg chg="mod">
          <ac:chgData name="Ana Milena" userId="27e1c7e2e9ae1354" providerId="LiveId" clId="{0CE426DC-218F-4259-86FF-5852CC1BA274}" dt="2021-05-17T18:46:03.520" v="32" actId="20577"/>
          <ac:spMkLst>
            <pc:docMk/>
            <pc:sldMk cId="837615502" sldId="281"/>
            <ac:spMk id="19" creationId="{4CA0D940-DA6F-4972-B5E7-71A25B3B6EEA}"/>
          </ac:spMkLst>
        </pc:spChg>
        <pc:spChg chg="add mod">
          <ac:chgData name="Ana Milena" userId="27e1c7e2e9ae1354" providerId="LiveId" clId="{0CE426DC-218F-4259-86FF-5852CC1BA274}" dt="2021-05-17T18:46:11.646" v="33" actId="1076"/>
          <ac:spMkLst>
            <pc:docMk/>
            <pc:sldMk cId="837615502" sldId="281"/>
            <ac:spMk id="22" creationId="{FB772A0F-C26E-4030-8601-552AC6C195DB}"/>
          </ac:spMkLst>
        </pc:spChg>
        <pc:spChg chg="mod">
          <ac:chgData name="Ana Milena" userId="27e1c7e2e9ae1354" providerId="LiveId" clId="{0CE426DC-218F-4259-86FF-5852CC1BA274}" dt="2021-05-17T18:51:46.848" v="37" actId="207"/>
          <ac:spMkLst>
            <pc:docMk/>
            <pc:sldMk cId="837615502" sldId="281"/>
            <ac:spMk id="27" creationId="{9D479ED5-959D-48D0-B94B-86AA713418BE}"/>
          </ac:spMkLst>
        </pc:spChg>
        <pc:spChg chg="mod">
          <ac:chgData name="Ana Milena" userId="27e1c7e2e9ae1354" providerId="LiveId" clId="{0CE426DC-218F-4259-86FF-5852CC1BA274}" dt="2021-05-17T18:45:19.189" v="24"/>
          <ac:spMkLst>
            <pc:docMk/>
            <pc:sldMk cId="837615502" sldId="281"/>
            <ac:spMk id="28" creationId="{E8E94F90-6FEF-4717-AB5C-C22CC44F99A1}"/>
          </ac:spMkLst>
        </pc:spChg>
        <pc:spChg chg="mod">
          <ac:chgData name="Ana Milena" userId="27e1c7e2e9ae1354" providerId="LiveId" clId="{0CE426DC-218F-4259-86FF-5852CC1BA274}" dt="2021-05-17T18:51:54.677" v="44" actId="1036"/>
          <ac:spMkLst>
            <pc:docMk/>
            <pc:sldMk cId="837615502" sldId="281"/>
            <ac:spMk id="29" creationId="{F7A7DE3A-B88E-4DD6-9780-3109F58BD82E}"/>
          </ac:spMkLst>
        </pc:spChg>
        <pc:picChg chg="mod">
          <ac:chgData name="Ana Milena" userId="27e1c7e2e9ae1354" providerId="LiveId" clId="{0CE426DC-218F-4259-86FF-5852CC1BA274}" dt="2021-05-17T19:41:16.753" v="59" actId="1038"/>
          <ac:picMkLst>
            <pc:docMk/>
            <pc:sldMk cId="837615502" sldId="281"/>
            <ac:picMk id="2052" creationId="{C6DA6052-B166-436F-9668-D01E79BC92EF}"/>
          </ac:picMkLst>
        </pc:picChg>
      </pc:sldChg>
      <pc:sldChg chg="modSp mod ord modAnim">
        <pc:chgData name="Ana Milena" userId="27e1c7e2e9ae1354" providerId="LiveId" clId="{0CE426DC-218F-4259-86FF-5852CC1BA274}" dt="2021-05-18T10:50:39.285" v="74" actId="20577"/>
        <pc:sldMkLst>
          <pc:docMk/>
          <pc:sldMk cId="3168887081" sldId="287"/>
        </pc:sldMkLst>
        <pc:spChg chg="mod">
          <ac:chgData name="Ana Milena" userId="27e1c7e2e9ae1354" providerId="LiveId" clId="{0CE426DC-218F-4259-86FF-5852CC1BA274}" dt="2021-05-18T10:50:39.285" v="74" actId="20577"/>
          <ac:spMkLst>
            <pc:docMk/>
            <pc:sldMk cId="3168887081" sldId="287"/>
            <ac:spMk id="10" creationId="{45388ADD-81AB-427E-B5E1-16D852E035F9}"/>
          </ac:spMkLst>
        </pc:spChg>
      </pc:sldChg>
      <pc:sldChg chg="modSp mod">
        <pc:chgData name="Ana Milena" userId="27e1c7e2e9ae1354" providerId="LiveId" clId="{0CE426DC-218F-4259-86FF-5852CC1BA274}" dt="2021-05-18T10:51:44.539" v="84" actId="20577"/>
        <pc:sldMkLst>
          <pc:docMk/>
          <pc:sldMk cId="3555437422" sldId="291"/>
        </pc:sldMkLst>
        <pc:spChg chg="mod">
          <ac:chgData name="Ana Milena" userId="27e1c7e2e9ae1354" providerId="LiveId" clId="{0CE426DC-218F-4259-86FF-5852CC1BA274}" dt="2021-05-18T10:51:44.539" v="84" actId="20577"/>
          <ac:spMkLst>
            <pc:docMk/>
            <pc:sldMk cId="3555437422" sldId="291"/>
            <ac:spMk id="4" creationId="{B89907C6-293A-40E9-BF72-FEB68C755B11}"/>
          </ac:spMkLst>
        </pc:spChg>
      </pc:sldChg>
      <pc:sldChg chg="add ord modAnim">
        <pc:chgData name="Ana Milena" userId="27e1c7e2e9ae1354" providerId="LiveId" clId="{0CE426DC-218F-4259-86FF-5852CC1BA274}" dt="2021-05-17T19:50:18.541" v="62"/>
        <pc:sldMkLst>
          <pc:docMk/>
          <pc:sldMk cId="2335866335" sldId="295"/>
        </pc:sldMkLst>
      </pc:sldChg>
    </pc:docChg>
  </pc:docChgLst>
  <pc:docChgLst>
    <pc:chgData name="Ana Milena" userId="27e1c7e2e9ae1354" providerId="LiveId" clId="{F7BD3C1C-8192-414C-AC20-E74C5F8F17E5}"/>
    <pc:docChg chg="delSld">
      <pc:chgData name="Ana Milena" userId="27e1c7e2e9ae1354" providerId="LiveId" clId="{F7BD3C1C-8192-414C-AC20-E74C5F8F17E5}" dt="2021-09-30T22:04:17.097" v="2" actId="47"/>
      <pc:docMkLst>
        <pc:docMk/>
      </pc:docMkLst>
      <pc:sldChg chg="del">
        <pc:chgData name="Ana Milena" userId="27e1c7e2e9ae1354" providerId="LiveId" clId="{F7BD3C1C-8192-414C-AC20-E74C5F8F17E5}" dt="2021-09-30T22:04:06.159" v="1" actId="47"/>
        <pc:sldMkLst>
          <pc:docMk/>
          <pc:sldMk cId="2989619443" sldId="268"/>
        </pc:sldMkLst>
      </pc:sldChg>
      <pc:sldChg chg="del">
        <pc:chgData name="Ana Milena" userId="27e1c7e2e9ae1354" providerId="LiveId" clId="{F7BD3C1C-8192-414C-AC20-E74C5F8F17E5}" dt="2021-09-30T22:03:31.057" v="0" actId="47"/>
        <pc:sldMkLst>
          <pc:docMk/>
          <pc:sldMk cId="263035865" sldId="284"/>
        </pc:sldMkLst>
      </pc:sldChg>
      <pc:sldChg chg="del">
        <pc:chgData name="Ana Milena" userId="27e1c7e2e9ae1354" providerId="LiveId" clId="{F7BD3C1C-8192-414C-AC20-E74C5F8F17E5}" dt="2021-09-30T22:04:17.097" v="2" actId="47"/>
        <pc:sldMkLst>
          <pc:docMk/>
          <pc:sldMk cId="2335866335" sldId="295"/>
        </pc:sldMkLst>
      </pc:sldChg>
    </pc:docChg>
  </pc:docChgLst>
  <pc:docChgLst>
    <pc:chgData name="Ana Milena" userId="27e1c7e2e9ae1354" providerId="LiveId" clId="{187F7183-7924-4436-96FE-B759B07B4978}"/>
    <pc:docChg chg="undo custSel modSld">
      <pc:chgData name="Ana Milena" userId="27e1c7e2e9ae1354" providerId="LiveId" clId="{187F7183-7924-4436-96FE-B759B07B4978}" dt="2021-08-14T05:48:39.578" v="17"/>
      <pc:docMkLst>
        <pc:docMk/>
      </pc:docMkLst>
      <pc:sldChg chg="modSp mod">
        <pc:chgData name="Ana Milena" userId="27e1c7e2e9ae1354" providerId="LiveId" clId="{187F7183-7924-4436-96FE-B759B07B4978}" dt="2021-08-14T05:48:39.578" v="17"/>
        <pc:sldMkLst>
          <pc:docMk/>
          <pc:sldMk cId="253308441" sldId="256"/>
        </pc:sldMkLst>
        <pc:spChg chg="mod">
          <ac:chgData name="Ana Milena" userId="27e1c7e2e9ae1354" providerId="LiveId" clId="{187F7183-7924-4436-96FE-B759B07B4978}" dt="2021-08-14T05:48:39.578" v="17"/>
          <ac:spMkLst>
            <pc:docMk/>
            <pc:sldMk cId="253308441" sldId="256"/>
            <ac:spMk id="3" creationId="{30A06258-57C4-4933-92BD-45DA3D6211F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3DBAE5-059C-49D8-B24F-D6CAFFC8A3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C363D-7741-4782-A81C-F8A3DE7E4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E9A2A-84A0-4E82-A6DF-BAB11D0D2632}" type="datetime1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63B41-0443-4C06-B41A-0A85AE70CE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FEEED-5F5C-408E-88B3-853EFDA003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5C136-312A-4422-AE81-FD6FF1DFC5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35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9CB0E-A360-45FB-9C1F-EABCEF3E4CF7}" type="datetime1">
              <a:rPr lang="en-US" smtClean="0"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811DB-CD65-487E-BAD6-0CAAED21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437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8D81-2F86-4315-B90B-0E80FA8B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E05E2-D802-4224-8C2C-C78175403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3027A-57B4-4E7D-887A-AFE2276DB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9B6B4-13EB-44E3-B572-F3FAAFC20118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835E9-0958-43EB-BAC4-F3E2130F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2A2EE-4A69-4443-8A59-52437843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7DEF-79AD-4167-AF85-D9B3ED0C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A3AC6-5D3E-42DD-BAD0-E7A92B378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C3D73-10DF-4576-AA98-48E7ECE5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CE03-F9F9-4A75-B5EF-5923A74BDB80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9F89-7991-4E6E-9044-FDCCEC39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4CE1F-AE6F-46E7-8074-DADDEBF68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5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2A95B-CE42-4670-8B4E-50DC6938C9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8B292-EA47-429B-913E-5E5FEA951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145A0-4210-41F1-A135-84FC93FC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1DB4-0287-411D-A5AA-A13A373302C9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AD83F-24CA-47A0-BB74-8FC7C9C6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11D9E-98E9-4BF3-B9D4-87F22399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2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D3C1-434F-4049-981D-6E04A1B9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84A5-0C02-4AB6-B919-34BC23D77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4DAE-DA9C-42E2-B680-A3FD67ED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794FB-490F-42B2-B468-70E5D393F236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FA68-AB47-4971-AEA4-28142FC5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99872-A450-4EA7-A237-1D6FA30E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5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568C-E667-470A-AAD4-C663336FE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1B909-D9DE-48A8-99C0-6912A0DD7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8316-E5C7-44D9-A39A-7489C013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3090-09A7-42C4-A0E5-2486891867B1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8B8C1-3D48-45BB-B035-62692BD30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61040-8E5B-4C9B-B82F-0710808D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4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0777-CCF3-4507-9348-2F0EE52C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22603-EAF4-4CCC-B981-1E52C5671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48D06-37D3-478B-9EA2-14FA1B34D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FBBB4-09FB-41A6-A0BD-EE4F1B07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1CF-C9B0-4897-AF5B-5FBDCCD31D28}" type="datetime1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298F8-1021-41F7-A8B4-6FBC00FA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B34B-29B0-42D5-8CBC-F476AA58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9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ED2-EDDF-4526-BBFB-99B04879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1A9F0-D5E8-4D1A-B18A-E658A60CB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9E53C-3863-4061-9794-47F8CCECC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E8FD5-EB87-4A3E-A2A5-F26E0AE53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79960-2D51-476A-A0F8-5863102BA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8CD76-7550-4AD1-A0CF-9F5D6191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4984-E398-4D95-8B92-DC535B424001}" type="datetime1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D6B90-3A7B-49AB-A224-6DB92348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6DCE6-CBE2-4586-89D0-2E1F43E4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9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3DC7-6738-43AA-9872-06619315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3B3C3-061F-4EF3-9A88-0ED21161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1332-325B-4E84-8C0C-944C3CCE6626}" type="datetime1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EAF64-5331-4625-92F6-5B15BD0E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9616C-D9CD-427B-B2DA-A50C9E4E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72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78CD2-C582-4430-A789-4BA740A2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A2D1-ED1C-41E1-87B5-CC0C91945C98}" type="datetime1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C6799-2A01-4995-88AC-57C3BE0FB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1EC6C-FF46-4694-B5B7-6523CA6D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6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DD2C-3D40-47D6-B731-78A367E1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C4A35-E9FE-4BD4-8A85-80F0FEAC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6E7D-9DCC-4945-B8D8-27779E3D0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6251D-90A3-4452-A946-88382E5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791-B56E-4458-9DE9-234323BD4E50}" type="datetime1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BC05D-6DF2-4AE5-B744-96DC8C86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1D4FD-024E-4660-82F3-BC2BD191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3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8E9C-A96A-40BD-883D-E3E07D78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72B05-0DAA-488A-A6C4-0D1A9708D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6A937-D37A-492A-BB28-33E2C7CCE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A013F-BE4F-4134-8AF3-EFA3D9C8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2C77-86E5-4F7B-BD17-A0E9A48DBA84}" type="datetime1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06FEB-2631-4274-B889-1BE0D16D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91781-58CE-4003-BB45-06AEE986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9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1CD08-8881-4697-AD25-F521A02D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EB862-CA1C-4012-8BEF-65959F278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BE65B-7E90-4A62-BA72-1AFF3A439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AA5E7-D199-4AFD-852B-4532B5CA7B06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83A45-6A2B-448B-A554-76DBD5B1F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995D0-DFFB-4B5F-BC31-BCACC858B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605F9-6264-434F-9E74-DC4CA67F16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140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2D1B-C679-4793-85A8-450C42348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117" y="557889"/>
            <a:ext cx="10299383" cy="37411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the curvature of a conical nanotube affects the energy oscillations of one electron when immersed in a uniform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06258-57C4-4933-92BD-45DA3D621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0598"/>
            <a:ext cx="9144000" cy="16557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Ana Milena Forero</a:t>
            </a:r>
          </a:p>
          <a:p>
            <a:pPr>
              <a:lnSpc>
                <a:spcPct val="100000"/>
              </a:lnSpc>
            </a:pPr>
            <a:r>
              <a:rPr lang="en-US" dirty="0"/>
              <a:t>Willian Gutierrez and</a:t>
            </a:r>
          </a:p>
          <a:p>
            <a:pPr>
              <a:lnSpc>
                <a:spcPct val="100000"/>
              </a:lnSpc>
            </a:pPr>
            <a:r>
              <a:rPr lang="en-US" dirty="0"/>
              <a:t>David A. Miranda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Universidad Industrial de Santander. Bucaramanga, Colombia</a:t>
            </a:r>
          </a:p>
        </p:txBody>
      </p:sp>
    </p:spTree>
    <p:extLst>
      <p:ext uri="{BB962C8B-B14F-4D97-AF65-F5344CB8AC3E}">
        <p14:creationId xmlns:p14="http://schemas.microsoft.com/office/powerpoint/2010/main" val="2533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9907C6-293A-40E9-BF72-FEB68C755B11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9/10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3444F-9BAE-453E-B0C5-875F9968AF0F}"/>
              </a:ext>
            </a:extLst>
          </p:cNvPr>
          <p:cNvSpPr txBox="1"/>
          <p:nvPr/>
        </p:nvSpPr>
        <p:spPr>
          <a:xfrm>
            <a:off x="773497" y="2690063"/>
            <a:ext cx="10336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The curvature of a conical nanotube affects the energy oscillations of one electron when immersed in a uniform magnetic field.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B768B-97C9-44AA-8B85-9DDC30179F8E}"/>
              </a:ext>
            </a:extLst>
          </p:cNvPr>
          <p:cNvSpPr txBox="1"/>
          <p:nvPr/>
        </p:nvSpPr>
        <p:spPr>
          <a:xfrm>
            <a:off x="5640404" y="297420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0E3540-448D-4ED5-8044-465EA0AA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93" y="124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In conclusion…</a:t>
            </a:r>
          </a:p>
        </p:txBody>
      </p:sp>
    </p:spTree>
    <p:extLst>
      <p:ext uri="{BB962C8B-B14F-4D97-AF65-F5344CB8AC3E}">
        <p14:creationId xmlns:p14="http://schemas.microsoft.com/office/powerpoint/2010/main" val="12817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13444F-9BAE-453E-B0C5-875F9968AF0F}"/>
              </a:ext>
            </a:extLst>
          </p:cNvPr>
          <p:cNvSpPr txBox="1"/>
          <p:nvPr/>
        </p:nvSpPr>
        <p:spPr>
          <a:xfrm>
            <a:off x="-956043" y="4725084"/>
            <a:ext cx="723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Prof. Ilia Mikhailov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0E3540-448D-4ED5-8044-465EA0AA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93" y="124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Acknowledgements </a:t>
            </a:r>
          </a:p>
        </p:txBody>
      </p:sp>
      <p:pic>
        <p:nvPicPr>
          <p:cNvPr id="1026" name="Picture 2" descr="Ilia Davidovich MIKHAILOV | Industrial University of Santander, Bucaramanga  | UIS | School of Physics">
            <a:extLst>
              <a:ext uri="{FF2B5EF4-FFF2-40B4-BE49-F238E27FC236}">
                <a16:creationId xmlns:a16="http://schemas.microsoft.com/office/drawing/2014/main" id="{C6D1D76B-5093-4731-905B-E104BCED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30" y="3989023"/>
            <a:ext cx="2427370" cy="242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nciencias | Ministerio de Ciencia Tecnología e Innovación">
            <a:extLst>
              <a:ext uri="{FF2B5EF4-FFF2-40B4-BE49-F238E27FC236}">
                <a16:creationId xmlns:a16="http://schemas.microsoft.com/office/drawing/2014/main" id="{CB63D7ED-F77E-45B0-A62C-A6E441BD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56" y="1878623"/>
            <a:ext cx="6366644" cy="116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56EBF8-29D5-4995-969A-04DCDB8B4F7A}"/>
              </a:ext>
            </a:extLst>
          </p:cNvPr>
          <p:cNvSpPr txBox="1"/>
          <p:nvPr/>
        </p:nvSpPr>
        <p:spPr>
          <a:xfrm>
            <a:off x="6810375" y="216901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Financial Support</a:t>
            </a:r>
          </a:p>
        </p:txBody>
      </p:sp>
      <p:pic>
        <p:nvPicPr>
          <p:cNvPr id="1032" name="Picture 8" descr="Universidad Industrial de Santander - UIS">
            <a:extLst>
              <a:ext uri="{FF2B5EF4-FFF2-40B4-BE49-F238E27FC236}">
                <a16:creationId xmlns:a16="http://schemas.microsoft.com/office/drawing/2014/main" id="{9B0C2287-CD3D-4E90-8938-FF9E5191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582" y="5172945"/>
            <a:ext cx="2502636" cy="12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FFD535-87CE-485F-85D9-13474340393B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82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62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B63C3-E178-4580-8AB4-D3BE18D5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-4124"/>
            <a:ext cx="9906000" cy="1961515"/>
          </a:xfrm>
        </p:spPr>
        <p:txBody>
          <a:bodyPr>
            <a:noAutofit/>
          </a:bodyPr>
          <a:lstStyle/>
          <a:p>
            <a:r>
              <a:rPr lang="en-US" sz="4600" b="1" dirty="0">
                <a:latin typeface="+mn-lt"/>
              </a:rPr>
              <a:t>The effect of the curvature when there is </a:t>
            </a:r>
            <a:r>
              <a:rPr lang="en-US" sz="4600" b="1" dirty="0">
                <a:solidFill>
                  <a:srgbClr val="FF0000"/>
                </a:solidFill>
                <a:latin typeface="+mn-lt"/>
              </a:rPr>
              <a:t>no </a:t>
            </a:r>
            <a:r>
              <a:rPr lang="en-US" sz="4600" b="1" dirty="0">
                <a:latin typeface="+mn-lt"/>
              </a:rPr>
              <a:t>magnetic field is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E1677-73DE-467C-BF0C-4DC235A0A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1" t="31603" r="58906" b="2805"/>
          <a:stretch/>
        </p:blipFill>
        <p:spPr>
          <a:xfrm>
            <a:off x="561975" y="3363593"/>
            <a:ext cx="3500043" cy="2532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AFBB9-BAA1-4BCC-BAB1-350BF85AB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89" t="29952" r="898" b="1649"/>
          <a:stretch/>
        </p:blipFill>
        <p:spPr>
          <a:xfrm>
            <a:off x="4238626" y="3589443"/>
            <a:ext cx="3500043" cy="2522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88ADD-81AB-427E-B5E1-16D852E035F9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5/10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634481-C239-45F1-B38C-B61538C7188A}"/>
                  </a:ext>
                </a:extLst>
              </p:cNvPr>
              <p:cNvSpPr txBox="1"/>
              <p:nvPr/>
            </p:nvSpPr>
            <p:spPr>
              <a:xfrm>
                <a:off x="2024458" y="2121958"/>
                <a:ext cx="46672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u="sng" dirty="0"/>
                  <a:t>Probability density</a:t>
                </a:r>
                <a:r>
                  <a:rPr lang="en-US" sz="2000" i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634481-C239-45F1-B38C-B61538C71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58" y="2121958"/>
                <a:ext cx="4667250" cy="954107"/>
              </a:xfrm>
              <a:prstGeom prst="rect">
                <a:avLst/>
              </a:prstGeom>
              <a:blipFill>
                <a:blip r:embed="rId3"/>
                <a:stretch>
                  <a:fillRect t="-3185" b="-8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502A24-7506-4427-A1B8-EAC11F598EE2}"/>
                  </a:ext>
                </a:extLst>
              </p:cNvPr>
              <p:cNvSpPr txBox="1"/>
              <p:nvPr/>
            </p:nvSpPr>
            <p:spPr>
              <a:xfrm>
                <a:off x="4062018" y="5526646"/>
                <a:ext cx="226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𝐧𝐦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502A24-7506-4427-A1B8-EAC11F598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018" y="5526646"/>
                <a:ext cx="22669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FB493E-AA78-4676-B473-D13A8075B8A3}"/>
                  </a:ext>
                </a:extLst>
              </p:cNvPr>
              <p:cNvSpPr txBox="1"/>
              <p:nvPr/>
            </p:nvSpPr>
            <p:spPr>
              <a:xfrm>
                <a:off x="176608" y="5723013"/>
                <a:ext cx="226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FB493E-AA78-4676-B473-D13A8075B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08" y="5723013"/>
                <a:ext cx="226695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283DA-5FB3-43C9-801D-99A30375BE5A}"/>
                  </a:ext>
                </a:extLst>
              </p:cNvPr>
              <p:cNvSpPr txBox="1"/>
              <p:nvPr/>
            </p:nvSpPr>
            <p:spPr>
              <a:xfrm>
                <a:off x="8120459" y="1341965"/>
                <a:ext cx="3640701" cy="60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283DA-5FB3-43C9-801D-99A30375B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459" y="1341965"/>
                <a:ext cx="3640701" cy="6034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A0E00E-3291-41BC-BCD2-0BF1B4F78B65}"/>
                  </a:ext>
                </a:extLst>
              </p:cNvPr>
              <p:cNvSpPr txBox="1"/>
              <p:nvPr/>
            </p:nvSpPr>
            <p:spPr>
              <a:xfrm>
                <a:off x="8001215" y="2128766"/>
                <a:ext cx="3432222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A0E00E-3291-41BC-BCD2-0BF1B4F78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215" y="2128766"/>
                <a:ext cx="3432222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11B9CD-E095-4D63-AC81-4F2C58C8F825}"/>
                  </a:ext>
                </a:extLst>
              </p:cNvPr>
              <p:cNvSpPr txBox="1"/>
              <p:nvPr/>
            </p:nvSpPr>
            <p:spPr>
              <a:xfrm>
                <a:off x="9163343" y="2992857"/>
                <a:ext cx="158085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11B9CD-E095-4D63-AC81-4F2C58C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343" y="2992857"/>
                <a:ext cx="1580857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Down 20">
            <a:extLst>
              <a:ext uri="{FF2B5EF4-FFF2-40B4-BE49-F238E27FC236}">
                <a16:creationId xmlns:a16="http://schemas.microsoft.com/office/drawing/2014/main" id="{2D980ABB-F37B-4B65-91A7-3B8B7C01939D}"/>
              </a:ext>
            </a:extLst>
          </p:cNvPr>
          <p:cNvSpPr/>
          <p:nvPr/>
        </p:nvSpPr>
        <p:spPr>
          <a:xfrm>
            <a:off x="9717326" y="3698405"/>
            <a:ext cx="406913" cy="464856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197F-97C3-4CAA-B966-2BEDDF5E2C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1328" y="4495716"/>
            <a:ext cx="2504886" cy="888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8F81DF-BEAF-4954-BF89-12942A40BC86}"/>
              </a:ext>
            </a:extLst>
          </p:cNvPr>
          <p:cNvSpPr txBox="1"/>
          <p:nvPr/>
        </p:nvSpPr>
        <p:spPr>
          <a:xfrm>
            <a:off x="7587157" y="4157850"/>
            <a:ext cx="466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a revolution surface: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99FDB1-D68A-4299-9A06-377ED8F7EC64}"/>
              </a:ext>
            </a:extLst>
          </p:cNvPr>
          <p:cNvSpPr txBox="1"/>
          <p:nvPr/>
        </p:nvSpPr>
        <p:spPr>
          <a:xfrm>
            <a:off x="8111569" y="5475001"/>
            <a:ext cx="39067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 Du , Yong-Long, Guo-Hua,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Guang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-Zhen, Xiao-Jun, Hong-Shi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Zong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Physica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 76 (2016) 28-34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185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2BD872E-2B59-4CC2-8171-E13AD384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59" y="1461472"/>
            <a:ext cx="5268191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4AB1DA2-FBBC-40C8-A6B2-BD0B10632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80"/>
          <a:stretch/>
        </p:blipFill>
        <p:spPr bwMode="auto">
          <a:xfrm>
            <a:off x="922303" y="1275685"/>
            <a:ext cx="3883057" cy="23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BABDD80-C837-42C7-91C5-5946E9C72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8"/>
          <a:stretch/>
        </p:blipFill>
        <p:spPr bwMode="auto">
          <a:xfrm>
            <a:off x="1216885" y="3978912"/>
            <a:ext cx="3383689" cy="22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C3CB102-DF58-4A39-83CA-90C5CDFF11D9}"/>
              </a:ext>
            </a:extLst>
          </p:cNvPr>
          <p:cNvSpPr txBox="1">
            <a:spLocks/>
          </p:cNvSpPr>
          <p:nvPr/>
        </p:nvSpPr>
        <p:spPr>
          <a:xfrm>
            <a:off x="476668" y="57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+mn-lt"/>
              </a:rPr>
              <a:t>Nanostructures are also in animals!</a:t>
            </a:r>
            <a:endParaRPr lang="en-US" sz="4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F272B-2028-4664-A999-78694EC391E6}"/>
              </a:ext>
            </a:extLst>
          </p:cNvPr>
          <p:cNvSpPr/>
          <p:nvPr/>
        </p:nvSpPr>
        <p:spPr>
          <a:xfrm>
            <a:off x="1133475" y="1245012"/>
            <a:ext cx="35242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A66A7-7FA4-45DE-AAAB-CA1ADB76F005}"/>
              </a:ext>
            </a:extLst>
          </p:cNvPr>
          <p:cNvSpPr txBox="1"/>
          <p:nvPr/>
        </p:nvSpPr>
        <p:spPr>
          <a:xfrm>
            <a:off x="1133475" y="6537034"/>
            <a:ext cx="11423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Nanostructures in chameleons, damselflies, and peacocks (oh my!).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Roboto" panose="020B0604020202020204" pitchFamily="2" charset="0"/>
              </a:rPr>
              <a:t>Jennyorbeck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Roboto" panose="020B0604020202020204" pitchFamily="2" charset="0"/>
              </a:rPr>
              <a:t>. Online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Roboto" panose="020B0604020202020204" pitchFamily="2" charset="0"/>
              </a:rPr>
              <a:t>: https://sustainable-nano.com/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66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32E5E-9175-4A98-A04F-CBD3DC7A9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4" t="20191"/>
          <a:stretch/>
        </p:blipFill>
        <p:spPr>
          <a:xfrm>
            <a:off x="2280221" y="3275575"/>
            <a:ext cx="3868562" cy="2863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88ADD-81AB-427E-B5E1-16D852E035F9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7/12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634481-C239-45F1-B38C-B61538C7188A}"/>
                  </a:ext>
                </a:extLst>
              </p:cNvPr>
              <p:cNvSpPr txBox="1"/>
              <p:nvPr/>
            </p:nvSpPr>
            <p:spPr>
              <a:xfrm>
                <a:off x="1548208" y="1961515"/>
                <a:ext cx="46672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/>
                  <a:t>Probability density: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634481-C239-45F1-B38C-B61538C71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08" y="1961515"/>
                <a:ext cx="4667250" cy="954107"/>
              </a:xfrm>
              <a:prstGeom prst="rect">
                <a:avLst/>
              </a:prstGeom>
              <a:blipFill>
                <a:blip r:embed="rId3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502A24-7506-4427-A1B8-EAC11F598EE2}"/>
                  </a:ext>
                </a:extLst>
              </p:cNvPr>
              <p:cNvSpPr txBox="1"/>
              <p:nvPr/>
            </p:nvSpPr>
            <p:spPr>
              <a:xfrm>
                <a:off x="1548208" y="5392781"/>
                <a:ext cx="226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𝐧𝐦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502A24-7506-4427-A1B8-EAC11F598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08" y="5392781"/>
                <a:ext cx="22669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283DA-5FB3-43C9-801D-99A30375BE5A}"/>
                  </a:ext>
                </a:extLst>
              </p:cNvPr>
              <p:cNvSpPr txBox="1"/>
              <p:nvPr/>
            </p:nvSpPr>
            <p:spPr>
              <a:xfrm>
                <a:off x="7510859" y="2560653"/>
                <a:ext cx="3640701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283DA-5FB3-43C9-801D-99A30375B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859" y="2560653"/>
                <a:ext cx="3640701" cy="709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A0E00E-3291-41BC-BCD2-0BF1B4F78B65}"/>
                  </a:ext>
                </a:extLst>
              </p:cNvPr>
              <p:cNvSpPr txBox="1"/>
              <p:nvPr/>
            </p:nvSpPr>
            <p:spPr>
              <a:xfrm>
                <a:off x="7181306" y="3639319"/>
                <a:ext cx="4404667" cy="697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A0E00E-3291-41BC-BCD2-0BF1B4F78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06" y="3639319"/>
                <a:ext cx="4404667" cy="6976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11B9CD-E095-4D63-AC81-4F2C58C8F825}"/>
                  </a:ext>
                </a:extLst>
              </p:cNvPr>
              <p:cNvSpPr txBox="1"/>
              <p:nvPr/>
            </p:nvSpPr>
            <p:spPr>
              <a:xfrm>
                <a:off x="8460544" y="4565112"/>
                <a:ext cx="184619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11B9CD-E095-4D63-AC81-4F2C58C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44" y="4565112"/>
                <a:ext cx="1846190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CE478543-9814-4A35-82DD-C2D58BF1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-4124"/>
            <a:ext cx="9906000" cy="1961515"/>
          </a:xfrm>
        </p:spPr>
        <p:txBody>
          <a:bodyPr>
            <a:noAutofit/>
          </a:bodyPr>
          <a:lstStyle/>
          <a:p>
            <a:r>
              <a:rPr lang="en-US" sz="4600" b="1" dirty="0">
                <a:latin typeface="+mn-lt"/>
              </a:rPr>
              <a:t>The effect of the curvature when there is </a:t>
            </a:r>
            <a:r>
              <a:rPr lang="en-US" sz="4600" b="1" dirty="0">
                <a:solidFill>
                  <a:srgbClr val="FF0000"/>
                </a:solidFill>
                <a:latin typeface="+mn-lt"/>
              </a:rPr>
              <a:t>no</a:t>
            </a:r>
            <a:r>
              <a:rPr lang="en-US" sz="4600" b="1" dirty="0">
                <a:latin typeface="+mn-lt"/>
              </a:rPr>
              <a:t> magnetic field is …</a:t>
            </a:r>
          </a:p>
        </p:txBody>
      </p:sp>
    </p:spTree>
    <p:extLst>
      <p:ext uri="{BB962C8B-B14F-4D97-AF65-F5344CB8AC3E}">
        <p14:creationId xmlns:p14="http://schemas.microsoft.com/office/powerpoint/2010/main" val="31801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F0D9-B39D-4E36-A5F2-94EFE20E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2201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We proposed a possible application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792663-A100-4B09-A8C6-F6320FC86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9427" y="1186993"/>
            <a:ext cx="1707204" cy="11032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98896-7CE0-4747-819E-B70119510C25}"/>
              </a:ext>
            </a:extLst>
          </p:cNvPr>
          <p:cNvSpPr txBox="1"/>
          <p:nvPr/>
        </p:nvSpPr>
        <p:spPr>
          <a:xfrm>
            <a:off x="3341209" y="1468755"/>
            <a:ext cx="377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Magnetic dipole moment: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51B93-41E2-4B06-A6BF-C693CA151023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10/12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05633-ACB3-4852-83F2-BA03DF770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54" y="2311470"/>
            <a:ext cx="5314950" cy="3991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FECF2-12A7-4E8A-834F-C9180E392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539" y="2334355"/>
            <a:ext cx="5181466" cy="39508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9601BC-A395-4A5A-9F21-54A4CAD2C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01" y="2311470"/>
            <a:ext cx="5314951" cy="38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29D62C-675D-4A05-A0AE-AA3624FD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37" y="2804160"/>
            <a:ext cx="7764819" cy="4053840"/>
          </a:xfrm>
          <a:prstGeom prst="rect">
            <a:avLst/>
          </a:prstGeom>
        </p:spPr>
      </p:pic>
      <p:pic>
        <p:nvPicPr>
          <p:cNvPr id="5" name="Picture 2" descr="Quantum size effect in nanostructured semiconductors. (a) Density of states, (b) energy band diagram for bulk and various nanostructure semiconductors. ">
            <a:extLst>
              <a:ext uri="{FF2B5EF4-FFF2-40B4-BE49-F238E27FC236}">
                <a16:creationId xmlns:a16="http://schemas.microsoft.com/office/drawing/2014/main" id="{42A3BDF6-980B-4604-96C6-1B0226B68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63"/>
          <a:stretch/>
        </p:blipFill>
        <p:spPr bwMode="auto">
          <a:xfrm>
            <a:off x="613728" y="250190"/>
            <a:ext cx="5160183" cy="30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0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1382-B01E-4592-9C31-7D44EEAA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68" y="48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A nanostructure is…</a:t>
            </a:r>
            <a:endParaRPr lang="en-US" sz="4800" dirty="0">
              <a:latin typeface="+mn-lt"/>
            </a:endParaRP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EB107B-24E9-49CF-8351-EABA1BF96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9"/>
          <a:stretch/>
        </p:blipFill>
        <p:spPr>
          <a:xfrm>
            <a:off x="1599780" y="2084071"/>
            <a:ext cx="8992440" cy="3824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252FE8-5CCF-419F-8836-1A0499706E96}"/>
              </a:ext>
            </a:extLst>
          </p:cNvPr>
          <p:cNvSpPr txBox="1"/>
          <p:nvPr/>
        </p:nvSpPr>
        <p:spPr>
          <a:xfrm>
            <a:off x="1599780" y="6104933"/>
            <a:ext cx="8992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Roboto" panose="020B0604020202020204" pitchFamily="2" charset="0"/>
              </a:rPr>
              <a:t>Figure extracted from: “Growth and characterization of antimony-based Quantum Dots in </a:t>
            </a:r>
            <a:r>
              <a:rPr 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Roboto" panose="020B0604020202020204" pitchFamily="2" charset="0"/>
              </a:rPr>
              <a:t>GaP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Roboto" panose="020B0604020202020204" pitchFamily="2" charset="0"/>
              </a:rPr>
              <a:t> matrix for </a:t>
            </a:r>
            <a:r>
              <a:rPr 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Roboto" panose="020B0604020202020204" pitchFamily="2" charset="0"/>
              </a:rPr>
              <a:t>nanomemories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Roboto" panose="020B0604020202020204" pitchFamily="2" charset="0"/>
              </a:rPr>
              <a:t>”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Roboto" panose="020B0604020202020204" pitchFamily="2" charset="0"/>
              </a:rPr>
              <a:t>. Thesis. Elisa Sala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E5AE4-5855-4A7D-99F1-5F68E386B274}"/>
              </a:ext>
            </a:extLst>
          </p:cNvPr>
          <p:cNvSpPr txBox="1"/>
          <p:nvPr/>
        </p:nvSpPr>
        <p:spPr>
          <a:xfrm>
            <a:off x="2466975" y="1466216"/>
            <a:ext cx="9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Bulk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73633-6BAE-415D-9FA6-821553ADA694}"/>
              </a:ext>
            </a:extLst>
          </p:cNvPr>
          <p:cNvSpPr txBox="1"/>
          <p:nvPr/>
        </p:nvSpPr>
        <p:spPr>
          <a:xfrm>
            <a:off x="4171949" y="1462872"/>
            <a:ext cx="212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Quantum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B5055-1609-42AA-87DB-0121A657787A}"/>
              </a:ext>
            </a:extLst>
          </p:cNvPr>
          <p:cNvSpPr txBox="1"/>
          <p:nvPr/>
        </p:nvSpPr>
        <p:spPr>
          <a:xfrm>
            <a:off x="6410324" y="1693705"/>
            <a:ext cx="212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Quantum Wire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7A597-5954-495A-916E-82AD947AA728}"/>
              </a:ext>
            </a:extLst>
          </p:cNvPr>
          <p:cNvSpPr txBox="1"/>
          <p:nvPr/>
        </p:nvSpPr>
        <p:spPr>
          <a:xfrm>
            <a:off x="8868193" y="1887895"/>
            <a:ext cx="212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Quantum Dot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DAFEF2-C1E6-4D21-B158-0A6FBB39C21B}"/>
              </a:ext>
            </a:extLst>
          </p:cNvPr>
          <p:cNvCxnSpPr/>
          <p:nvPr/>
        </p:nvCxnSpPr>
        <p:spPr>
          <a:xfrm>
            <a:off x="4960847" y="3017574"/>
            <a:ext cx="200025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914D1-2337-4F82-9D08-EEB4A64786CB}"/>
                  </a:ext>
                </a:extLst>
              </p:cNvPr>
              <p:cNvSpPr txBox="1"/>
              <p:nvPr/>
            </p:nvSpPr>
            <p:spPr>
              <a:xfrm>
                <a:off x="5160872" y="2832908"/>
                <a:ext cx="734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914D1-2337-4F82-9D08-EEB4A647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872" y="2832908"/>
                <a:ext cx="7347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61FC85D-FEEB-48DE-8C51-66518ABD419A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2/10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912A9-BC44-4418-A539-9CB178E9CD86}"/>
              </a:ext>
            </a:extLst>
          </p:cNvPr>
          <p:cNvSpPr txBox="1"/>
          <p:nvPr/>
        </p:nvSpPr>
        <p:spPr>
          <a:xfrm>
            <a:off x="4943475" y="3554742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Density of States:</a:t>
            </a:r>
          </a:p>
        </p:txBody>
      </p:sp>
    </p:spTree>
    <p:extLst>
      <p:ext uri="{BB962C8B-B14F-4D97-AF65-F5344CB8AC3E}">
        <p14:creationId xmlns:p14="http://schemas.microsoft.com/office/powerpoint/2010/main" val="15457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227E-2CB0-4273-A07A-7630A0D8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8" y="158973"/>
            <a:ext cx="10515600" cy="1730375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How do we study the physics of one electron in a nanostructure?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6FCC76-C651-4B5B-8412-67484FBAFC12}"/>
              </a:ext>
            </a:extLst>
          </p:cNvPr>
          <p:cNvSpPr txBox="1"/>
          <p:nvPr/>
        </p:nvSpPr>
        <p:spPr>
          <a:xfrm>
            <a:off x="4295404" y="1825625"/>
            <a:ext cx="3601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Schrödinger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D9103A-8039-4962-8155-B00810734782}"/>
                  </a:ext>
                </a:extLst>
              </p:cNvPr>
              <p:cNvSpPr txBox="1"/>
              <p:nvPr/>
            </p:nvSpPr>
            <p:spPr>
              <a:xfrm>
                <a:off x="3706584" y="3876139"/>
                <a:ext cx="4474686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D9103A-8039-4962-8155-B0081073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584" y="3876139"/>
                <a:ext cx="4474686" cy="8333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EFBEA11-49DD-4866-883F-1504C411B9FA}"/>
              </a:ext>
            </a:extLst>
          </p:cNvPr>
          <p:cNvSpPr txBox="1"/>
          <p:nvPr/>
        </p:nvSpPr>
        <p:spPr>
          <a:xfrm>
            <a:off x="5341752" y="2290637"/>
            <a:ext cx="192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(Stationary)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3C91B-EA26-44A6-AE6E-C7289DDE0A38}"/>
              </a:ext>
            </a:extLst>
          </p:cNvPr>
          <p:cNvSpPr txBox="1"/>
          <p:nvPr/>
        </p:nvSpPr>
        <p:spPr>
          <a:xfrm>
            <a:off x="5691248" y="5222864"/>
            <a:ext cx="1925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Potential energy operator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D12726-7945-4EF4-BB92-545CE66E79F9}"/>
              </a:ext>
            </a:extLst>
          </p:cNvPr>
          <p:cNvSpPr txBox="1"/>
          <p:nvPr/>
        </p:nvSpPr>
        <p:spPr>
          <a:xfrm>
            <a:off x="3373250" y="5219869"/>
            <a:ext cx="1925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Kinetic energy operator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5E1D1E-99B4-40A8-991E-CC380ED49E1B}"/>
              </a:ext>
            </a:extLst>
          </p:cNvPr>
          <p:cNvSpPr txBox="1"/>
          <p:nvPr/>
        </p:nvSpPr>
        <p:spPr>
          <a:xfrm>
            <a:off x="6506355" y="3221186"/>
            <a:ext cx="192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Energy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C17087-66B6-4749-A3E2-0D75E0412632}"/>
              </a:ext>
            </a:extLst>
          </p:cNvPr>
          <p:cNvSpPr txBox="1"/>
          <p:nvPr/>
        </p:nvSpPr>
        <p:spPr>
          <a:xfrm>
            <a:off x="7789715" y="3251618"/>
            <a:ext cx="192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Wave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24C8D2-67EC-4D00-9C2A-FDFD710A1211}"/>
              </a:ext>
            </a:extLst>
          </p:cNvPr>
          <p:cNvCxnSpPr>
            <a:endCxn id="27" idx="0"/>
          </p:cNvCxnSpPr>
          <p:nvPr/>
        </p:nvCxnSpPr>
        <p:spPr>
          <a:xfrm flipH="1">
            <a:off x="4335976" y="4698031"/>
            <a:ext cx="306778" cy="521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4522A5-F310-4333-9C07-C5F0F6EDDA4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943927" y="4709509"/>
            <a:ext cx="270329" cy="510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C885BE1-EE22-43F6-8427-FB0CC16F4A17}"/>
              </a:ext>
            </a:extLst>
          </p:cNvPr>
          <p:cNvCxnSpPr>
            <a:cxnSpLocks/>
          </p:cNvCxnSpPr>
          <p:nvPr/>
        </p:nvCxnSpPr>
        <p:spPr>
          <a:xfrm flipH="1" flipV="1">
            <a:off x="7136573" y="3682161"/>
            <a:ext cx="142504" cy="347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057022-BA89-44AC-913E-38B662295574}"/>
              </a:ext>
            </a:extLst>
          </p:cNvPr>
          <p:cNvCxnSpPr>
            <a:cxnSpLocks/>
          </p:cNvCxnSpPr>
          <p:nvPr/>
        </p:nvCxnSpPr>
        <p:spPr>
          <a:xfrm flipV="1">
            <a:off x="7912261" y="3723594"/>
            <a:ext cx="519546" cy="306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039BA8-D4FC-4BBC-9F4C-9C475CBACFBE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3/10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227E-2CB0-4273-A07A-7630A0D8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9" y="6642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How did we model our system?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BA438-185A-42B5-8C05-6F89D2E9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8" y="2091994"/>
            <a:ext cx="6176970" cy="39348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C754CA-6D3B-4ADE-87DB-B33E09D07CB0}"/>
              </a:ext>
            </a:extLst>
          </p:cNvPr>
          <p:cNvSpPr/>
          <p:nvPr/>
        </p:nvSpPr>
        <p:spPr>
          <a:xfrm>
            <a:off x="5803339" y="2289628"/>
            <a:ext cx="494682" cy="1181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863228-A28C-42C2-BFF9-93D168E1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30" y="3284880"/>
            <a:ext cx="5011197" cy="120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017EF5-DDAA-4272-87AD-01F9FC34E8E7}"/>
              </a:ext>
            </a:extLst>
          </p:cNvPr>
          <p:cNvSpPr txBox="1"/>
          <p:nvPr/>
        </p:nvSpPr>
        <p:spPr>
          <a:xfrm>
            <a:off x="1983522" y="1819740"/>
            <a:ext cx="2549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Fixed parameters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067662-41C6-4097-83E7-B3DFBEA64C1C}"/>
              </a:ext>
            </a:extLst>
          </p:cNvPr>
          <p:cNvSpPr/>
          <p:nvPr/>
        </p:nvSpPr>
        <p:spPr>
          <a:xfrm>
            <a:off x="1736181" y="2775194"/>
            <a:ext cx="494682" cy="3177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78A4CC-BFC7-4794-A5AC-31159F945135}"/>
              </a:ext>
            </a:extLst>
          </p:cNvPr>
          <p:cNvSpPr/>
          <p:nvPr/>
        </p:nvSpPr>
        <p:spPr>
          <a:xfrm>
            <a:off x="669381" y="5782371"/>
            <a:ext cx="494682" cy="3177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1E7E4C-A2F3-49EA-B6F9-1D8CA97A3D02}"/>
              </a:ext>
            </a:extLst>
          </p:cNvPr>
          <p:cNvSpPr/>
          <p:nvPr/>
        </p:nvSpPr>
        <p:spPr>
          <a:xfrm>
            <a:off x="2518501" y="4164652"/>
            <a:ext cx="494682" cy="3177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85EDB0-4ED2-4605-A42F-0B10D8020372}"/>
              </a:ext>
            </a:extLst>
          </p:cNvPr>
          <p:cNvSpPr/>
          <p:nvPr/>
        </p:nvSpPr>
        <p:spPr>
          <a:xfrm>
            <a:off x="3883099" y="5762221"/>
            <a:ext cx="579120" cy="369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8917BA-6BB8-4D27-BEB1-EED05CACCDAD}"/>
              </a:ext>
            </a:extLst>
          </p:cNvPr>
          <p:cNvSpPr/>
          <p:nvPr/>
        </p:nvSpPr>
        <p:spPr>
          <a:xfrm>
            <a:off x="1005675" y="4953828"/>
            <a:ext cx="123842" cy="1315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89E484-1654-4DD2-9D18-CB608BF58402}"/>
              </a:ext>
            </a:extLst>
          </p:cNvPr>
          <p:cNvSpPr txBox="1"/>
          <p:nvPr/>
        </p:nvSpPr>
        <p:spPr>
          <a:xfrm>
            <a:off x="258397" y="4059412"/>
            <a:ext cx="115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Electron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154CD2C-69EB-42F2-8E46-7EC9E21C04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2699" y="4357779"/>
            <a:ext cx="535066" cy="51754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9E13E4-A7F3-40E8-9C75-42457960017C}"/>
              </a:ext>
            </a:extLst>
          </p:cNvPr>
          <p:cNvSpPr txBox="1"/>
          <p:nvPr/>
        </p:nvSpPr>
        <p:spPr>
          <a:xfrm>
            <a:off x="4305300" y="4941785"/>
            <a:ext cx="100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Air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AABE96-3EE3-4C35-A2A0-5C376A2881C1}"/>
              </a:ext>
            </a:extLst>
          </p:cNvPr>
          <p:cNvSpPr txBox="1"/>
          <p:nvPr/>
        </p:nvSpPr>
        <p:spPr>
          <a:xfrm>
            <a:off x="5524500" y="4211812"/>
            <a:ext cx="100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Air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FD07B-858E-489D-A961-69CF44D0A8A5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AD2CD8-90C3-49CA-8601-46B6128CBF6C}"/>
              </a:ext>
            </a:extLst>
          </p:cNvPr>
          <p:cNvCxnSpPr>
            <a:cxnSpLocks/>
          </p:cNvCxnSpPr>
          <p:nvPr/>
        </p:nvCxnSpPr>
        <p:spPr>
          <a:xfrm>
            <a:off x="4735585" y="3615655"/>
            <a:ext cx="15939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C12028-CD12-463D-BE45-E1C700232B67}"/>
              </a:ext>
            </a:extLst>
          </p:cNvPr>
          <p:cNvCxnSpPr>
            <a:cxnSpLocks/>
          </p:cNvCxnSpPr>
          <p:nvPr/>
        </p:nvCxnSpPr>
        <p:spPr>
          <a:xfrm>
            <a:off x="4892948" y="3603146"/>
            <a:ext cx="460843" cy="203006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7AD182-4D8A-4F14-A446-E36D16C88259}"/>
              </a:ext>
            </a:extLst>
          </p:cNvPr>
          <p:cNvCxnSpPr>
            <a:cxnSpLocks/>
          </p:cNvCxnSpPr>
          <p:nvPr/>
        </p:nvCxnSpPr>
        <p:spPr>
          <a:xfrm>
            <a:off x="4730839" y="3603146"/>
            <a:ext cx="465589" cy="201755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44B3A7-AFBF-4C23-B187-D88579323585}"/>
              </a:ext>
            </a:extLst>
          </p:cNvPr>
          <p:cNvCxnSpPr>
            <a:cxnSpLocks/>
          </p:cNvCxnSpPr>
          <p:nvPr/>
        </p:nvCxnSpPr>
        <p:spPr>
          <a:xfrm>
            <a:off x="5201174" y="5620698"/>
            <a:ext cx="15939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DEDCF5-650F-4AC1-BA75-64A9A741C3B1}"/>
              </a:ext>
            </a:extLst>
          </p:cNvPr>
          <p:cNvCxnSpPr>
            <a:cxnSpLocks/>
          </p:cNvCxnSpPr>
          <p:nvPr/>
        </p:nvCxnSpPr>
        <p:spPr>
          <a:xfrm>
            <a:off x="7850712" y="3886567"/>
            <a:ext cx="359090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4AD15E-BAD2-4BCF-A259-223626840177}"/>
              </a:ext>
            </a:extLst>
          </p:cNvPr>
          <p:cNvCxnSpPr>
            <a:cxnSpLocks/>
          </p:cNvCxnSpPr>
          <p:nvPr/>
        </p:nvCxnSpPr>
        <p:spPr>
          <a:xfrm>
            <a:off x="5602003" y="4582561"/>
            <a:ext cx="31643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010946-B9B5-4FB5-8DCF-E88B02879C12}"/>
              </a:ext>
            </a:extLst>
          </p:cNvPr>
          <p:cNvCxnSpPr>
            <a:cxnSpLocks/>
          </p:cNvCxnSpPr>
          <p:nvPr/>
        </p:nvCxnSpPr>
        <p:spPr>
          <a:xfrm>
            <a:off x="4378609" y="5288635"/>
            <a:ext cx="31643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89E98B-841B-4810-B6A0-FFA216504AEC}"/>
              </a:ext>
            </a:extLst>
          </p:cNvPr>
          <p:cNvCxnSpPr>
            <a:cxnSpLocks/>
          </p:cNvCxnSpPr>
          <p:nvPr/>
        </p:nvCxnSpPr>
        <p:spPr>
          <a:xfrm>
            <a:off x="7888463" y="4309483"/>
            <a:ext cx="1436035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D8E7405-D846-45E4-B7E5-8FA1533E97E4}"/>
              </a:ext>
            </a:extLst>
          </p:cNvPr>
          <p:cNvSpPr txBox="1"/>
          <p:nvPr/>
        </p:nvSpPr>
        <p:spPr>
          <a:xfrm>
            <a:off x="1760386" y="2428084"/>
            <a:ext cx="75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5nm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E66136-1DB2-46C2-B8AB-F81501981FE0}"/>
              </a:ext>
            </a:extLst>
          </p:cNvPr>
          <p:cNvSpPr txBox="1"/>
          <p:nvPr/>
        </p:nvSpPr>
        <p:spPr>
          <a:xfrm>
            <a:off x="2873425" y="3937133"/>
            <a:ext cx="888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300nm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E6A3E-13BF-4CC8-AA32-7CEC214DA9BB}"/>
              </a:ext>
            </a:extLst>
          </p:cNvPr>
          <p:cNvSpPr txBox="1"/>
          <p:nvPr/>
        </p:nvSpPr>
        <p:spPr>
          <a:xfrm>
            <a:off x="3821887" y="6100150"/>
            <a:ext cx="888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75nm</a:t>
            </a:r>
          </a:p>
        </p:txBody>
      </p:sp>
    </p:spTree>
    <p:extLst>
      <p:ext uri="{BB962C8B-B14F-4D97-AF65-F5344CB8AC3E}">
        <p14:creationId xmlns:p14="http://schemas.microsoft.com/office/powerpoint/2010/main" val="243670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8" grpId="0"/>
      <p:bldP spid="25" grpId="0"/>
      <p:bldP spid="42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BA438-185A-42B5-8C05-6F89D2E9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8" y="2091994"/>
            <a:ext cx="6176970" cy="39348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C754CA-6D3B-4ADE-87DB-B33E09D07CB0}"/>
              </a:ext>
            </a:extLst>
          </p:cNvPr>
          <p:cNvSpPr/>
          <p:nvPr/>
        </p:nvSpPr>
        <p:spPr>
          <a:xfrm>
            <a:off x="5803339" y="2289628"/>
            <a:ext cx="494682" cy="1181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8917BA-6BB8-4D27-BEB1-EED05CACCDAD}"/>
              </a:ext>
            </a:extLst>
          </p:cNvPr>
          <p:cNvSpPr/>
          <p:nvPr/>
        </p:nvSpPr>
        <p:spPr>
          <a:xfrm>
            <a:off x="1005675" y="4953828"/>
            <a:ext cx="123842" cy="1315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89E484-1654-4DD2-9D18-CB608BF58402}"/>
              </a:ext>
            </a:extLst>
          </p:cNvPr>
          <p:cNvSpPr txBox="1"/>
          <p:nvPr/>
        </p:nvSpPr>
        <p:spPr>
          <a:xfrm>
            <a:off x="258397" y="4059412"/>
            <a:ext cx="115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Electron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154CD2C-69EB-42F2-8E46-7EC9E21C04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2699" y="4357779"/>
            <a:ext cx="535066" cy="51754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Down 6">
            <a:extLst>
              <a:ext uri="{FF2B5EF4-FFF2-40B4-BE49-F238E27FC236}">
                <a16:creationId xmlns:a16="http://schemas.microsoft.com/office/drawing/2014/main" id="{582ADD8B-F786-4476-A136-A59D6E8FAD4B}"/>
              </a:ext>
            </a:extLst>
          </p:cNvPr>
          <p:cNvSpPr/>
          <p:nvPr/>
        </p:nvSpPr>
        <p:spPr>
          <a:xfrm>
            <a:off x="9471677" y="2193795"/>
            <a:ext cx="406913" cy="1010272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msol Multiphysics 5.6.0.341 Free Download - FileCR">
            <a:extLst>
              <a:ext uri="{FF2B5EF4-FFF2-40B4-BE49-F238E27FC236}">
                <a16:creationId xmlns:a16="http://schemas.microsoft.com/office/drawing/2014/main" id="{C6DA6052-B166-436F-9668-D01E79BC9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306" y="5172986"/>
            <a:ext cx="2058225" cy="11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DF8905-312A-490F-8020-581309EFDE68}"/>
                  </a:ext>
                </a:extLst>
              </p:cNvPr>
              <p:cNvSpPr txBox="1"/>
              <p:nvPr/>
            </p:nvSpPr>
            <p:spPr>
              <a:xfrm>
                <a:off x="7239631" y="3379281"/>
                <a:ext cx="397025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DF8905-312A-490F-8020-581309EF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631" y="3379281"/>
                <a:ext cx="3970254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479ED5-959D-48D0-B94B-86AA713418BE}"/>
                  </a:ext>
                </a:extLst>
              </p:cNvPr>
              <p:cNvSpPr txBox="1"/>
              <p:nvPr/>
            </p:nvSpPr>
            <p:spPr>
              <a:xfrm>
                <a:off x="7082995" y="1464775"/>
                <a:ext cx="4283800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479ED5-959D-48D0-B94B-86AA71341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95" y="1464775"/>
                <a:ext cx="4283800" cy="616387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E94F90-6FEF-4717-AB5C-C22CC44F99A1}"/>
                  </a:ext>
                </a:extLst>
              </p:cNvPr>
              <p:cNvSpPr txBox="1"/>
              <p:nvPr/>
            </p:nvSpPr>
            <p:spPr>
              <a:xfrm>
                <a:off x="6956800" y="5172986"/>
                <a:ext cx="316395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+ the </a:t>
                </a:r>
                <a:r>
                  <a:rPr lang="en-US" dirty="0">
                    <a:solidFill>
                      <a:srgbClr val="FF0000"/>
                    </a:solidFill>
                  </a:rPr>
                  <a:t>Dirichlet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boundary conditions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Linux Libertine"/>
                </a:endParaRPr>
              </a:p>
              <a:p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E94F90-6FEF-4717-AB5C-C22CC44F9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800" y="5172986"/>
                <a:ext cx="3163955" cy="1200329"/>
              </a:xfrm>
              <a:prstGeom prst="rect">
                <a:avLst/>
              </a:prstGeom>
              <a:blipFill>
                <a:blip r:embed="rId6"/>
                <a:stretch>
                  <a:fillRect l="-1541"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53020E-5235-4C8F-8366-839A07D1DE28}"/>
                  </a:ext>
                </a:extLst>
              </p:cNvPr>
              <p:cNvSpPr txBox="1"/>
              <p:nvPr/>
            </p:nvSpPr>
            <p:spPr>
              <a:xfrm>
                <a:off x="7239631" y="2434458"/>
                <a:ext cx="2131592" cy="346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53020E-5235-4C8F-8366-839A07D1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631" y="2434458"/>
                <a:ext cx="2131592" cy="346570"/>
              </a:xfrm>
              <a:prstGeom prst="rect">
                <a:avLst/>
              </a:prstGeom>
              <a:blipFill>
                <a:blip r:embed="rId7"/>
                <a:stretch>
                  <a:fillRect t="-1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82D22-259B-410E-8AD4-3F9AA10B3AEA}"/>
                  </a:ext>
                </a:extLst>
              </p:cNvPr>
              <p:cNvSpPr txBox="1"/>
              <p:nvPr/>
            </p:nvSpPr>
            <p:spPr>
              <a:xfrm>
                <a:off x="6718428" y="4318378"/>
                <a:ext cx="3640701" cy="60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82D22-259B-410E-8AD4-3F9AA10B3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428" y="4318378"/>
                <a:ext cx="3640701" cy="6034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9D79B4-8440-40F2-8A84-4FA1340E8F4D}"/>
                  </a:ext>
                </a:extLst>
              </p:cNvPr>
              <p:cNvSpPr txBox="1"/>
              <p:nvPr/>
            </p:nvSpPr>
            <p:spPr>
              <a:xfrm>
                <a:off x="10165444" y="4367189"/>
                <a:ext cx="158085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9D79B4-8440-40F2-8A84-4FA1340E8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444" y="4367189"/>
                <a:ext cx="1580857" cy="560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A7DE3A-B88E-4DD6-9780-3109F58BD82E}"/>
                  </a:ext>
                </a:extLst>
              </p:cNvPr>
              <p:cNvSpPr txBox="1"/>
              <p:nvPr/>
            </p:nvSpPr>
            <p:spPr>
              <a:xfrm>
                <a:off x="7082995" y="1468631"/>
                <a:ext cx="4283800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A7DE3A-B88E-4DD6-9780-3109F58BD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95" y="1468631"/>
                <a:ext cx="4283800" cy="616387"/>
              </a:xfrm>
              <a:prstGeom prst="rect">
                <a:avLst/>
              </a:prstGeom>
              <a:blipFill>
                <a:blip r:embed="rId10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4A7298-7C5F-42E1-89A1-E422A8E5A3D1}"/>
                  </a:ext>
                </a:extLst>
              </p:cNvPr>
              <p:cNvSpPr txBox="1"/>
              <p:nvPr/>
            </p:nvSpPr>
            <p:spPr>
              <a:xfrm>
                <a:off x="7239631" y="3379610"/>
                <a:ext cx="397025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4A7298-7C5F-42E1-89A1-E422A8E5A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631" y="3379610"/>
                <a:ext cx="3970254" cy="6279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CA0D940-DA6F-4972-B5E7-71A25B3B6EEA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7D8E41-9EB9-4922-9730-B7CFE496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9" y="6642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How did we model our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772A0F-C26E-4030-8601-552AC6C195DB}"/>
                  </a:ext>
                </a:extLst>
              </p:cNvPr>
              <p:cNvSpPr txBox="1"/>
              <p:nvPr/>
            </p:nvSpPr>
            <p:spPr>
              <a:xfrm>
                <a:off x="10069685" y="2499468"/>
                <a:ext cx="15808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±1, ±2…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772A0F-C26E-4030-8601-552AC6C19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685" y="2499468"/>
                <a:ext cx="158085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61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  <p:bldP spid="25" grpId="1"/>
      <p:bldP spid="27" grpId="0"/>
      <p:bldP spid="27" grpId="1"/>
      <p:bldP spid="28" grpId="0"/>
      <p:bldP spid="16" grpId="0"/>
      <p:bldP spid="18" grpId="0"/>
      <p:bldP spid="21" grpId="0"/>
      <p:bldP spid="29" grpId="0"/>
      <p:bldP spid="3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388ADD-81AB-427E-B5E1-16D852E035F9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5/10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283DA-5FB3-43C9-801D-99A30375BE5A}"/>
                  </a:ext>
                </a:extLst>
              </p:cNvPr>
              <p:cNvSpPr txBox="1"/>
              <p:nvPr/>
            </p:nvSpPr>
            <p:spPr>
              <a:xfrm>
                <a:off x="8120459" y="1341965"/>
                <a:ext cx="3640701" cy="60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283DA-5FB3-43C9-801D-99A30375B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459" y="1341965"/>
                <a:ext cx="3640701" cy="603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A0E00E-3291-41BC-BCD2-0BF1B4F78B65}"/>
                  </a:ext>
                </a:extLst>
              </p:cNvPr>
              <p:cNvSpPr txBox="1"/>
              <p:nvPr/>
            </p:nvSpPr>
            <p:spPr>
              <a:xfrm>
                <a:off x="8001215" y="2128766"/>
                <a:ext cx="3432222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A0E00E-3291-41BC-BCD2-0BF1B4F78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215" y="2128766"/>
                <a:ext cx="3432222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11B9CD-E095-4D63-AC81-4F2C58C8F825}"/>
                  </a:ext>
                </a:extLst>
              </p:cNvPr>
              <p:cNvSpPr txBox="1"/>
              <p:nvPr/>
            </p:nvSpPr>
            <p:spPr>
              <a:xfrm>
                <a:off x="9163343" y="2992857"/>
                <a:ext cx="158085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11B9CD-E095-4D63-AC81-4F2C58C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343" y="2992857"/>
                <a:ext cx="1580857" cy="560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4950589-6EC3-4C8C-8D31-D244B272880B}"/>
              </a:ext>
            </a:extLst>
          </p:cNvPr>
          <p:cNvSpPr txBox="1">
            <a:spLocks/>
          </p:cNvSpPr>
          <p:nvPr/>
        </p:nvSpPr>
        <p:spPr>
          <a:xfrm>
            <a:off x="8250836" y="4308271"/>
            <a:ext cx="3339892" cy="174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Generating a </a:t>
            </a:r>
            <a:r>
              <a:rPr lang="en-US" sz="2400" dirty="0">
                <a:solidFill>
                  <a:srgbClr val="FF0000"/>
                </a:solidFill>
              </a:rPr>
              <a:t>potential that depends on the curvature</a:t>
            </a:r>
            <a:r>
              <a:rPr lang="en-US" sz="2400" dirty="0"/>
              <a:t> of the surface in which the particle is bound.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ED8A63-5677-4E90-8A5F-911D7AB2E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31" t="31603" r="58906" b="2805"/>
          <a:stretch/>
        </p:blipFill>
        <p:spPr>
          <a:xfrm>
            <a:off x="561975" y="3363593"/>
            <a:ext cx="3500043" cy="25323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2F9060-889C-41A5-9726-E76E42D1EB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289" t="29952" r="898" b="1649"/>
          <a:stretch/>
        </p:blipFill>
        <p:spPr>
          <a:xfrm>
            <a:off x="4238626" y="3589443"/>
            <a:ext cx="3500043" cy="2522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35B5CE-0FF7-405B-8443-D5BE2448118E}"/>
                  </a:ext>
                </a:extLst>
              </p:cNvPr>
              <p:cNvSpPr txBox="1"/>
              <p:nvPr/>
            </p:nvSpPr>
            <p:spPr>
              <a:xfrm>
                <a:off x="2024458" y="2121958"/>
                <a:ext cx="46672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u="sng" dirty="0"/>
                  <a:t>Probability density</a:t>
                </a:r>
                <a:r>
                  <a:rPr lang="en-US" sz="2000" i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35B5CE-0FF7-405B-8443-D5BE24481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58" y="2121958"/>
                <a:ext cx="4667250" cy="954107"/>
              </a:xfrm>
              <a:prstGeom prst="rect">
                <a:avLst/>
              </a:prstGeom>
              <a:blipFill>
                <a:blip r:embed="rId6"/>
                <a:stretch>
                  <a:fillRect t="-3185" b="-8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F7CA-B417-4932-BA19-EB58C1C03CAA}"/>
                  </a:ext>
                </a:extLst>
              </p:cNvPr>
              <p:cNvSpPr txBox="1"/>
              <p:nvPr/>
            </p:nvSpPr>
            <p:spPr>
              <a:xfrm>
                <a:off x="4062018" y="5526646"/>
                <a:ext cx="226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𝐧𝐦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F7CA-B417-4932-BA19-EB58C1C03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018" y="5526646"/>
                <a:ext cx="22669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6D899F-9A70-4A04-B5E3-3E928C0979DD}"/>
                  </a:ext>
                </a:extLst>
              </p:cNvPr>
              <p:cNvSpPr txBox="1"/>
              <p:nvPr/>
            </p:nvSpPr>
            <p:spPr>
              <a:xfrm>
                <a:off x="176608" y="5723013"/>
                <a:ext cx="226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6D899F-9A70-4A04-B5E3-3E928C097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08" y="5723013"/>
                <a:ext cx="2266950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786E05D4-6CED-40AD-8BDC-7D74E72C28E7}"/>
              </a:ext>
            </a:extLst>
          </p:cNvPr>
          <p:cNvSpPr txBox="1">
            <a:spLocks/>
          </p:cNvSpPr>
          <p:nvPr/>
        </p:nvSpPr>
        <p:spPr>
          <a:xfrm>
            <a:off x="330200" y="-4124"/>
            <a:ext cx="9906000" cy="196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latin typeface="+mn-lt"/>
              </a:rPr>
              <a:t>The effect of the curvature when there is </a:t>
            </a:r>
            <a:r>
              <a:rPr lang="en-US" sz="4600" b="1" dirty="0">
                <a:solidFill>
                  <a:srgbClr val="FF0000"/>
                </a:solidFill>
                <a:latin typeface="+mn-lt"/>
              </a:rPr>
              <a:t>no </a:t>
            </a:r>
            <a:r>
              <a:rPr lang="en-US" sz="4600" b="1" dirty="0">
                <a:latin typeface="+mn-lt"/>
              </a:rPr>
              <a:t>magnetic field is …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DBAF401-EADC-4362-AE3D-3D9CB1D7D1B8}"/>
              </a:ext>
            </a:extLst>
          </p:cNvPr>
          <p:cNvSpPr/>
          <p:nvPr/>
        </p:nvSpPr>
        <p:spPr>
          <a:xfrm>
            <a:off x="9717326" y="3698405"/>
            <a:ext cx="406913" cy="464856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8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20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33F7-E95D-4019-9B9A-E9EAA4F5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68" y="229710"/>
            <a:ext cx="10515600" cy="1597025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And… what about when there </a:t>
            </a:r>
            <a:r>
              <a:rPr lang="en-US" sz="4800" b="1" dirty="0">
                <a:solidFill>
                  <a:srgbClr val="FF0000"/>
                </a:solidFill>
                <a:latin typeface="+mn-lt"/>
              </a:rPr>
              <a:t>is</a:t>
            </a:r>
            <a:r>
              <a:rPr lang="en-US" sz="4800" b="1" dirty="0">
                <a:latin typeface="+mn-lt"/>
              </a:rPr>
              <a:t> magnetic field?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BB96D-049F-43EF-B954-D1CF95C4C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2622" y="6191181"/>
                <a:ext cx="9466580" cy="46166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slope of the sequence of minimums is related to the degree of conicity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BB96D-049F-43EF-B954-D1CF95C4C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2622" y="6191181"/>
                <a:ext cx="9466580" cy="461665"/>
              </a:xfrm>
              <a:blipFill>
                <a:blip r:embed="rId2"/>
                <a:stretch>
                  <a:fillRect l="-837" t="-16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89B12D0-EA7B-4F47-9187-915195A0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12" y="2373729"/>
            <a:ext cx="4854656" cy="3501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2A6B1-3E46-40CE-8864-551612360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8" y="2263140"/>
            <a:ext cx="4704044" cy="3611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7C12AA-DE86-48FE-A787-8612750028CA}"/>
                  </a:ext>
                </a:extLst>
              </p:cNvPr>
              <p:cNvSpPr txBox="1"/>
              <p:nvPr/>
            </p:nvSpPr>
            <p:spPr>
              <a:xfrm>
                <a:off x="6081712" y="1760085"/>
                <a:ext cx="28432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7C12AA-DE86-48FE-A787-86127500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712" y="1760085"/>
                <a:ext cx="2843214" cy="461665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72F1B-F161-4E0E-96D6-9559E0B6EAB6}"/>
                  </a:ext>
                </a:extLst>
              </p:cNvPr>
              <p:cNvSpPr txBox="1"/>
              <p:nvPr/>
            </p:nvSpPr>
            <p:spPr>
              <a:xfrm>
                <a:off x="2668159" y="1852418"/>
                <a:ext cx="3354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quantum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72F1B-F161-4E0E-96D6-9559E0B6E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159" y="1852418"/>
                <a:ext cx="3354386" cy="369332"/>
              </a:xfrm>
              <a:prstGeom prst="rect">
                <a:avLst/>
              </a:prstGeom>
              <a:blipFill>
                <a:blip r:embed="rId6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4CE299-194F-42F4-A061-FB0FC8A3F63F}"/>
              </a:ext>
            </a:extLst>
          </p:cNvPr>
          <p:cNvCxnSpPr/>
          <p:nvPr/>
        </p:nvCxnSpPr>
        <p:spPr>
          <a:xfrm>
            <a:off x="5865090" y="2048294"/>
            <a:ext cx="8774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22372C-20E0-4FB7-B90C-C9E8DAF4E650}"/>
              </a:ext>
            </a:extLst>
          </p:cNvPr>
          <p:cNvCxnSpPr>
            <a:stCxn id="3" idx="0"/>
          </p:cNvCxnSpPr>
          <p:nvPr/>
        </p:nvCxnSpPr>
        <p:spPr>
          <a:xfrm flipV="1">
            <a:off x="6495912" y="5374640"/>
            <a:ext cx="1865768" cy="816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131096-6502-4852-93D5-09925C52B4C0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6/10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29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975DD0-B44A-45C0-80C2-A0C1A2A7C706}"/>
              </a:ext>
            </a:extLst>
          </p:cNvPr>
          <p:cNvSpPr txBox="1">
            <a:spLocks/>
          </p:cNvSpPr>
          <p:nvPr/>
        </p:nvSpPr>
        <p:spPr>
          <a:xfrm>
            <a:off x="476668" y="229710"/>
            <a:ext cx="10515600" cy="1597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+mn-lt"/>
              </a:rPr>
              <a:t>And… what about when there </a:t>
            </a:r>
            <a:r>
              <a:rPr lang="en-US" sz="4800" b="1" dirty="0">
                <a:solidFill>
                  <a:srgbClr val="FF0000"/>
                </a:solidFill>
                <a:latin typeface="+mn-lt"/>
              </a:rPr>
              <a:t>is</a:t>
            </a:r>
            <a:r>
              <a:rPr lang="en-US" sz="4800" b="1" dirty="0">
                <a:latin typeface="+mn-lt"/>
              </a:rPr>
              <a:t> magnetic field?</a:t>
            </a:r>
          </a:p>
        </p:txBody>
      </p:sp>
      <p:pic>
        <p:nvPicPr>
          <p:cNvPr id="9" name="New video">
            <a:hlinkClick r:id="" action="ppaction://media"/>
            <a:extLst>
              <a:ext uri="{FF2B5EF4-FFF2-40B4-BE49-F238E27FC236}">
                <a16:creationId xmlns:a16="http://schemas.microsoft.com/office/drawing/2014/main" id="{F6CC59B9-7413-4D0F-8D63-67F79315E7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982" y="1759270"/>
            <a:ext cx="8656036" cy="4869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5A332-671A-49FA-9FDA-8A73F2157FF0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7/10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0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F0D9-B39D-4E36-A5F2-94EFE20E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93" y="124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In conclusion…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F1F12-580A-47CA-98F1-87F4F2EFE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051" y="1772781"/>
            <a:ext cx="10515600" cy="4716349"/>
          </a:xfrm>
        </p:spPr>
        <p:txBody>
          <a:bodyPr>
            <a:noAutofit/>
          </a:bodyPr>
          <a:lstStyle/>
          <a:p>
            <a:r>
              <a:rPr lang="en-US" dirty="0"/>
              <a:t>We recovered the </a:t>
            </a:r>
            <a:r>
              <a:rPr lang="en-US" dirty="0">
                <a:solidFill>
                  <a:srgbClr val="FF0000"/>
                </a:solidFill>
              </a:rPr>
              <a:t>potential related to the curvature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Finite Element Method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The</a:t>
            </a:r>
            <a:r>
              <a:rPr lang="en-US" dirty="0">
                <a:solidFill>
                  <a:srgbClr val="FF0000"/>
                </a:solidFill>
              </a:rPr>
              <a:t> energy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oscillations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depend</a:t>
            </a:r>
            <a:r>
              <a:rPr lang="en-US" dirty="0"/>
              <a:t> strongly on the </a:t>
            </a:r>
            <a:r>
              <a:rPr lang="en-US" dirty="0">
                <a:solidFill>
                  <a:srgbClr val="FF0000"/>
                </a:solidFill>
              </a:rPr>
              <a:t>nanotube’s conicity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 - Loss of periodicity.</a:t>
            </a:r>
          </a:p>
          <a:p>
            <a:pPr marL="0" indent="0">
              <a:buNone/>
            </a:pPr>
            <a:r>
              <a:rPr lang="en-US" dirty="0"/>
              <a:t>         - Linear tendency. </a:t>
            </a:r>
          </a:p>
          <a:p>
            <a:r>
              <a:rPr lang="en-US" dirty="0"/>
              <a:t>The ground state exhibits an </a:t>
            </a:r>
            <a:r>
              <a:rPr lang="en-US" dirty="0">
                <a:solidFill>
                  <a:srgbClr val="FF0000"/>
                </a:solidFill>
              </a:rPr>
              <a:t>oscillatory-type probability density </a:t>
            </a:r>
            <a:r>
              <a:rPr lang="en-US" dirty="0"/>
              <a:t>behavior in the magnetic field.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07C6-293A-40E9-BF72-FEB68C755B11}"/>
              </a:ext>
            </a:extLst>
          </p:cNvPr>
          <p:cNvSpPr txBox="1"/>
          <p:nvPr/>
        </p:nvSpPr>
        <p:spPr>
          <a:xfrm>
            <a:off x="11410950" y="6379577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8/10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839AB-E9F6-476E-BB5E-D16C4C48EACF}"/>
              </a:ext>
            </a:extLst>
          </p:cNvPr>
          <p:cNvSpPr txBox="1"/>
          <p:nvPr/>
        </p:nvSpPr>
        <p:spPr>
          <a:xfrm>
            <a:off x="6089851" y="2229037"/>
            <a:ext cx="4916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Complex geometries without complex</a:t>
            </a:r>
          </a:p>
          <a:p>
            <a:r>
              <a:rPr lang="en-US" sz="2400" dirty="0"/>
              <a:t> Hamiltonian expressions.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845687C-762E-47A9-B3A2-DAB06840D509}"/>
              </a:ext>
            </a:extLst>
          </p:cNvPr>
          <p:cNvSpPr/>
          <p:nvPr/>
        </p:nvSpPr>
        <p:spPr>
          <a:xfrm>
            <a:off x="5122710" y="2384453"/>
            <a:ext cx="654518" cy="2791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3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Panorámica</PresentationFormat>
  <Paragraphs>109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Linux Libertine</vt:lpstr>
      <vt:lpstr>Roboto</vt:lpstr>
      <vt:lpstr>Office Theme</vt:lpstr>
      <vt:lpstr>How the curvature of a conical nanotube affects the energy oscillations of one electron when immersed in a uniform magnetic field</vt:lpstr>
      <vt:lpstr>A nanostructure is…</vt:lpstr>
      <vt:lpstr>How do we study the physics of one electron in a nanostructure?</vt:lpstr>
      <vt:lpstr>How did we model our system?</vt:lpstr>
      <vt:lpstr>How did we model our system?</vt:lpstr>
      <vt:lpstr>Presentación de PowerPoint</vt:lpstr>
      <vt:lpstr>And… what about when there is magnetic field?</vt:lpstr>
      <vt:lpstr>Presentación de PowerPoint</vt:lpstr>
      <vt:lpstr>In conclusion…</vt:lpstr>
      <vt:lpstr>In conclusion…</vt:lpstr>
      <vt:lpstr>Acknowledgements </vt:lpstr>
      <vt:lpstr>Presentación de PowerPoint</vt:lpstr>
      <vt:lpstr>The effect of the curvature when there is no magnetic field is …</vt:lpstr>
      <vt:lpstr>Presentación de PowerPoint</vt:lpstr>
      <vt:lpstr>The effect of the curvature when there is no magnetic field is …</vt:lpstr>
      <vt:lpstr>We proposed a possible application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Milena</dc:creator>
  <cp:lastModifiedBy>Ana Milena</cp:lastModifiedBy>
  <cp:revision>125</cp:revision>
  <dcterms:created xsi:type="dcterms:W3CDTF">2021-05-09T06:32:59Z</dcterms:created>
  <dcterms:modified xsi:type="dcterms:W3CDTF">2021-09-30T22:04:20Z</dcterms:modified>
</cp:coreProperties>
</file>